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272" r:id="rId4"/>
    <p:sldId id="262" r:id="rId5"/>
    <p:sldId id="266" r:id="rId6"/>
    <p:sldId id="268" r:id="rId7"/>
    <p:sldId id="270" r:id="rId8"/>
    <p:sldId id="276" r:id="rId9"/>
    <p:sldId id="271" r:id="rId10"/>
    <p:sldId id="277" r:id="rId11"/>
    <p:sldId id="261" r:id="rId12"/>
    <p:sldId id="257" r:id="rId13"/>
    <p:sldId id="279" r:id="rId14"/>
    <p:sldId id="284" r:id="rId15"/>
    <p:sldId id="260" r:id="rId16"/>
    <p:sldId id="274" r:id="rId17"/>
    <p:sldId id="280" r:id="rId18"/>
    <p:sldId id="278" r:id="rId19"/>
    <p:sldId id="267" r:id="rId20"/>
    <p:sldId id="275" r:id="rId21"/>
    <p:sldId id="273" r:id="rId22"/>
    <p:sldId id="264" r:id="rId23"/>
    <p:sldId id="265" r:id="rId24"/>
    <p:sldId id="283" r:id="rId25"/>
    <p:sldId id="282" r:id="rId26"/>
    <p:sldId id="285" r:id="rId27"/>
    <p:sldId id="263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14" d="100"/>
          <a:sy n="114" d="100"/>
        </p:scale>
        <p:origin x="4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B69F6-1909-5A4A-98BF-42D36551E7BD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19D3C-956C-0448-983E-B6A309BE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1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3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0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4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6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1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501C5-A68D-B74C-BAE7-65D64773C1E8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9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rcid.org/0000-0003-4897-166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ceanhackweek/ohw19-tutorial-reproducible-scienc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tsoc.org/index.cfm/ams/about-ams/ams-statements/statements-of-the-ams-in-force/software-preservation-stewardship-and-reuse/" TargetMode="External"/><Relationship Id="rId2" Type="http://schemas.openxmlformats.org/officeDocument/2006/relationships/hyperlink" Target="https://doi.org/10.1029/2021EA001797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biom-format.org/" TargetMode="External"/><Relationship Id="rId13" Type="http://schemas.openxmlformats.org/officeDocument/2006/relationships/hyperlink" Target="https://www.marinespecies.org/" TargetMode="External"/><Relationship Id="rId18" Type="http://schemas.openxmlformats.org/officeDocument/2006/relationships/hyperlink" Target="https://ioos.github.io/erddapy/v0.9.0/" TargetMode="External"/><Relationship Id="rId3" Type="http://schemas.openxmlformats.org/officeDocument/2006/relationships/hyperlink" Target="https://wiki.esipfed.org/Attribute_Convention_for_Data_Discovery" TargetMode="External"/><Relationship Id="rId21" Type="http://schemas.openxmlformats.org/officeDocument/2006/relationships/image" Target="../media/image30.png"/><Relationship Id="rId7" Type="http://schemas.openxmlformats.org/officeDocument/2006/relationships/hyperlink" Target="https://gensc.org/mixs/" TargetMode="External"/><Relationship Id="rId12" Type="http://schemas.openxmlformats.org/officeDocument/2006/relationships/hyperlink" Target="https://vocab.nerc.ac.uk/" TargetMode="External"/><Relationship Id="rId17" Type="http://schemas.openxmlformats.org/officeDocument/2006/relationships/hyperlink" Target="https://github.com/ioos/compliance-checker" TargetMode="External"/><Relationship Id="rId2" Type="http://schemas.openxmlformats.org/officeDocument/2006/relationships/hyperlink" Target="https://cfconventions.org/" TargetMode="External"/><Relationship Id="rId16" Type="http://schemas.openxmlformats.org/officeDocument/2006/relationships/hyperlink" Target="https://ioos.github.io/ioos_qc/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wc.tdwg.org/" TargetMode="External"/><Relationship Id="rId11" Type="http://schemas.openxmlformats.org/officeDocument/2006/relationships/hyperlink" Target="http://cfconventions.org/standard-names.html" TargetMode="External"/><Relationship Id="rId5" Type="http://schemas.openxmlformats.org/officeDocument/2006/relationships/hyperlink" Target="https://ioos.github.io/ioos-metadata/" TargetMode="External"/><Relationship Id="rId15" Type="http://schemas.openxmlformats.org/officeDocument/2006/relationships/hyperlink" Target="http://pangeo.io/" TargetMode="External"/><Relationship Id="rId10" Type="http://schemas.openxmlformats.org/officeDocument/2006/relationships/hyperlink" Target="https://eml.ecoinformatics.org/" TargetMode="External"/><Relationship Id="rId19" Type="http://schemas.openxmlformats.org/officeDocument/2006/relationships/image" Target="../media/image28.jpeg"/><Relationship Id="rId4" Type="http://schemas.openxmlformats.org/officeDocument/2006/relationships/hyperlink" Target="https://www.ncei.noaa.gov/netcdf-templates" TargetMode="External"/><Relationship Id="rId9" Type="http://schemas.openxmlformats.org/officeDocument/2006/relationships/hyperlink" Target="https://www.ncei.noaa.gov/sites/default/files/2020-04/ISO%2019115-2%20Workbook_Part%20II%20Extentions%20for%20imagery%20and%20Gridded%20Data.pdf" TargetMode="External"/><Relationship Id="rId14" Type="http://schemas.openxmlformats.org/officeDocument/2006/relationships/hyperlink" Target="https://www.itis.gov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SO_8601" TargetMode="External"/><Relationship Id="rId2" Type="http://schemas.openxmlformats.org/officeDocument/2006/relationships/hyperlink" Target="https://r4ds.had.co.nz/tidy-dat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7007" TargetMode="External"/><Relationship Id="rId2" Type="http://schemas.openxmlformats.org/officeDocument/2006/relationships/hyperlink" Target="https://www.python.org/dev/peps/pep-0020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s://www.docker.com/" TargetMode="External"/><Relationship Id="rId4" Type="http://schemas.openxmlformats.org/officeDocument/2006/relationships/hyperlink" Target="https://conda-forge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mybinde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blog.jupyter.org/binder-with-zenodo-af68ed6648a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ithub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f/black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github.com/timothycrosley/isor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emf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google.github.io/styleguide/pyguide.html" TargetMode="External"/><Relationship Id="rId7" Type="http://schemas.openxmlformats.org/officeDocument/2006/relationships/hyperlink" Target="https://jupyterbook.org/publish/gh-pages.html" TargetMode="External"/><Relationship Id="rId2" Type="http://schemas.openxmlformats.org/officeDocument/2006/relationships/hyperlink" Target="https://numpydoc.readthedocs.io/en/latest/forma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pyterbook.org/intro.html" TargetMode="External"/><Relationship Id="rId5" Type="http://schemas.openxmlformats.org/officeDocument/2006/relationships/hyperlink" Target="https://readthedocs.org/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://www.sphinx-doc.org/en/master/" TargetMode="External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github.com/en/articles/licensing-a-repository#what-happens-if-i-dont-choose-a-license" TargetMode="External"/><Relationship Id="rId13" Type="http://schemas.openxmlformats.org/officeDocument/2006/relationships/hyperlink" Target="https://doi.org/10.1371/journal.pcbi.1002598.g002" TargetMode="External"/><Relationship Id="rId3" Type="http://schemas.openxmlformats.org/officeDocument/2006/relationships/hyperlink" Target="https://project-open-data.cio.gov/open-licenses/" TargetMode="External"/><Relationship Id="rId7" Type="http://schemas.openxmlformats.org/officeDocument/2006/relationships/hyperlink" Target="https://www.nsf.gov/data/" TargetMode="External"/><Relationship Id="rId12" Type="http://schemas.openxmlformats.org/officeDocument/2006/relationships/image" Target="../media/image47.png"/><Relationship Id="rId2" Type="http://schemas.openxmlformats.org/officeDocument/2006/relationships/hyperlink" Target="https://choosealicens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nu.org/licenses/fdl-1.3.en.html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creativecommons.org/licenses/by/4.0/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://opendatacommons.org/licenses/by/1.0/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www.zenodo.org/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guides.github.com/activities/citable-co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5" Type="http://schemas.openxmlformats.org/officeDocument/2006/relationships/hyperlink" Target="https://datacite.org/members.html" TargetMode="External"/><Relationship Id="rId4" Type="http://schemas.openxmlformats.org/officeDocument/2006/relationships/hyperlink" Target="https://codemeta.github.io/" TargetMode="External"/><Relationship Id="rId9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ation.crosscite.org/" TargetMode="External"/><Relationship Id="rId2" Type="http://schemas.openxmlformats.org/officeDocument/2006/relationships/hyperlink" Target="https://doi.org/10.5281/zenodo.125699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hyperlink" Target="https://doi.org/10.6084/m9.figshare.7640426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oos.noaa.gov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Mathew.Biddle@noaa.gov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vocab.nerc.ac.uk/collection/P01/current/TEMPP681" TargetMode="External"/><Relationship Id="rId2" Type="http://schemas.openxmlformats.org/officeDocument/2006/relationships/hyperlink" Target="http://cfconventions.org/standard-name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ocab.nerc.ac.uk/search_nvs/" TargetMode="External"/><Relationship Id="rId5" Type="http://schemas.openxmlformats.org/officeDocument/2006/relationships/hyperlink" Target="https://www.bodc.ac.uk/resources/vocabularies/seavox/" TargetMode="External"/><Relationship Id="rId4" Type="http://schemas.openxmlformats.org/officeDocument/2006/relationships/hyperlink" Target="http://vocab.nerc.ac.uk/collection/P01/current/TMESOT01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docs.python.org/3/library/logging.html" TargetMode="External"/><Relationship Id="rId7" Type="http://schemas.openxmlformats.org/officeDocument/2006/relationships/hyperlink" Target="https://docs.pytest.org/en/latest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eatures/actions" TargetMode="External"/><Relationship Id="rId5" Type="http://schemas.openxmlformats.org/officeDocument/2006/relationships/hyperlink" Target="https://pre-commit.com/" TargetMode="External"/><Relationship Id="rId4" Type="http://schemas.openxmlformats.org/officeDocument/2006/relationships/hyperlink" Target="https://packaging.python.org/" TargetMode="External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one.org/" TargetMode="External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hyperlink" Target="https://www.esipfed.org/" TargetMode="External"/><Relationship Id="rId7" Type="http://schemas.openxmlformats.org/officeDocument/2006/relationships/hyperlink" Target="https://www.oceanbestpractices.org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0.png"/><Relationship Id="rId16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ce11.org/group/fairgroup/fairprinciples" TargetMode="External"/><Relationship Id="rId11" Type="http://schemas.openxmlformats.org/officeDocument/2006/relationships/hyperlink" Target="https://www.tdwg.org/" TargetMode="External"/><Relationship Id="rId5" Type="http://schemas.openxmlformats.org/officeDocument/2006/relationships/hyperlink" Target="https://www.earthcube.org/" TargetMode="External"/><Relationship Id="rId15" Type="http://schemas.openxmlformats.org/officeDocument/2006/relationships/image" Target="../media/image14.png"/><Relationship Id="rId10" Type="http://schemas.openxmlformats.org/officeDocument/2006/relationships/hyperlink" Target="https://www.force11.org/" TargetMode="External"/><Relationship Id="rId4" Type="http://schemas.openxmlformats.org/officeDocument/2006/relationships/hyperlink" Target="https://www.rd-alliance.org/" TargetMode="External"/><Relationship Id="rId9" Type="http://schemas.openxmlformats.org/officeDocument/2006/relationships/hyperlink" Target="https://www.iedadata.org/" TargetMode="Externa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89/fninf.2017.00076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-fair.org/fair-principle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hyperlink" Target="https://github.com/cchdo/hydro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hyperlink" Target="https://www.nsf.gov/geo/oce/oce-data-sample-repository-list.js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hyperlink" Target="https://github.com/ioos/gliderpy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obis.org/manual/accessr/" TargetMode="Externa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tocols.io/" TargetMode="External"/><Relationship Id="rId2" Type="http://schemas.openxmlformats.org/officeDocument/2006/relationships/hyperlink" Target="https://www.oceanbestpractices.org/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738052"/>
            <a:ext cx="12192000" cy="3919414"/>
          </a:xfrm>
          <a:prstGeom prst="rect">
            <a:avLst/>
          </a:prstGeom>
          <a:solidFill>
            <a:srgbClr val="006A96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2960"/>
            <a:ext cx="9144000" cy="2455177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Reproducible Science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&amp;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Data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8280" y="3278137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August 5, 2021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Mathew Biddle 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ORCiD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0000-0003-4897-1669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92157D-1996-4F08-89AD-36D8D6E9A87E}"/>
              </a:ext>
            </a:extLst>
          </p:cNvPr>
          <p:cNvSpPr/>
          <p:nvPr/>
        </p:nvSpPr>
        <p:spPr>
          <a:xfrm>
            <a:off x="0" y="6431101"/>
            <a:ext cx="4613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Slides adapted from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OHW 2020</a:t>
            </a:r>
            <a:r>
              <a:rPr lang="en-US" dirty="0">
                <a:solidFill>
                  <a:schemeClr val="bg1"/>
                </a:solidFill>
              </a:rPr>
              <a:t> by Joseph Gum</a:t>
            </a:r>
          </a:p>
        </p:txBody>
      </p:sp>
    </p:spTree>
    <p:extLst>
      <p:ext uri="{BB962C8B-B14F-4D97-AF65-F5344CB8AC3E}">
        <p14:creationId xmlns:p14="http://schemas.microsoft.com/office/powerpoint/2010/main" val="100125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247" y="2638768"/>
            <a:ext cx="514041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Reproducible Software:  </a:t>
            </a:r>
            <a:r>
              <a:rPr lang="en-US" dirty="0"/>
              <a:t>Opinionated Practices</a:t>
            </a:r>
          </a:p>
        </p:txBody>
      </p:sp>
    </p:spTree>
    <p:extLst>
      <p:ext uri="{BB962C8B-B14F-4D97-AF65-F5344CB8AC3E}">
        <p14:creationId xmlns:p14="http://schemas.microsoft.com/office/powerpoint/2010/main" val="118467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spend effort for reproducibility?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786"/>
            <a:ext cx="10515600" cy="25357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Faster deployment of code</a:t>
            </a:r>
          </a:p>
          <a:p>
            <a:r>
              <a:rPr lang="en-US" dirty="0"/>
              <a:t>Faster understanding of code</a:t>
            </a:r>
          </a:p>
          <a:p>
            <a:r>
              <a:rPr lang="en-US" dirty="0"/>
              <a:t>Easier extension of code</a:t>
            </a:r>
          </a:p>
          <a:p>
            <a:r>
              <a:rPr lang="en-US" dirty="0"/>
              <a:t>Provenance</a:t>
            </a:r>
          </a:p>
          <a:p>
            <a:r>
              <a:rPr lang="en-US" dirty="0"/>
              <a:t>It’s good for you and the community! </a:t>
            </a:r>
          </a:p>
          <a:p>
            <a:r>
              <a:rPr lang="en-US" dirty="0"/>
              <a:t>See AGU guidance </a:t>
            </a:r>
            <a:r>
              <a:rPr lang="en-US" sz="2900" dirty="0"/>
              <a:t>(</a:t>
            </a:r>
            <a:r>
              <a:rPr lang="en-US" sz="2900" dirty="0">
                <a:hlinkClick r:id="rId2"/>
              </a:rPr>
              <a:t>https://doi.org/10.1029/2021EA001797</a:t>
            </a:r>
            <a:r>
              <a:rPr lang="en-US" sz="2900" dirty="0"/>
              <a:t>) </a:t>
            </a:r>
          </a:p>
          <a:p>
            <a:r>
              <a:rPr lang="en-US" dirty="0"/>
              <a:t>See AMS policy on software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960965"/>
            <a:ext cx="10515600" cy="108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reproducibility?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5050553"/>
            <a:ext cx="10678297" cy="1609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 more than write </a:t>
            </a:r>
            <a:r>
              <a:rPr lang="mr-IN" dirty="0"/>
              <a:t>–</a:t>
            </a:r>
            <a:r>
              <a:rPr lang="en-US" dirty="0"/>
              <a:t> can you read it one month, year from now?</a:t>
            </a:r>
          </a:p>
          <a:p>
            <a:r>
              <a:rPr lang="en-US" dirty="0"/>
              <a:t>New installs over current- can you install it one month, year from now?</a:t>
            </a:r>
          </a:p>
          <a:p>
            <a:r>
              <a:rPr lang="en-US" dirty="0"/>
              <a:t>Code brittleness </a:t>
            </a:r>
            <a:r>
              <a:rPr lang="mr-IN" dirty="0"/>
              <a:t>–</a:t>
            </a:r>
            <a:r>
              <a:rPr lang="en-US" dirty="0"/>
              <a:t> can you extend it one month, year from now?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507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see what some people have said about software, data before: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" b="5251"/>
          <a:stretch/>
        </p:blipFill>
        <p:spPr>
          <a:xfrm>
            <a:off x="6234537" y="2035065"/>
            <a:ext cx="5957463" cy="33346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 r="137" b="5224"/>
          <a:stretch/>
        </p:blipFill>
        <p:spPr>
          <a:xfrm>
            <a:off x="280427" y="2035064"/>
            <a:ext cx="5955003" cy="33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06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Decisions - Oceanography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Formats: </a:t>
            </a:r>
          </a:p>
          <a:p>
            <a:pPr lvl="1"/>
            <a:r>
              <a:rPr lang="en-US" dirty="0" err="1"/>
              <a:t>netCDF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CF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ACDD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NCEI </a:t>
            </a:r>
            <a:r>
              <a:rPr lang="en-US" dirty="0" err="1">
                <a:hlinkClick r:id="rId4"/>
              </a:rPr>
              <a:t>netCDF</a:t>
            </a:r>
            <a:r>
              <a:rPr lang="en-US" dirty="0">
                <a:hlinkClick r:id="rId4"/>
              </a:rPr>
              <a:t> Templates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IOOS Metadata Profile</a:t>
            </a:r>
            <a:r>
              <a:rPr lang="en-US" dirty="0"/>
              <a:t>, etc.)</a:t>
            </a:r>
          </a:p>
          <a:p>
            <a:pPr lvl="1"/>
            <a:r>
              <a:rPr lang="en-US" dirty="0" err="1">
                <a:hlinkClick r:id="rId6"/>
              </a:rPr>
              <a:t>DarwinCore</a:t>
            </a:r>
            <a:r>
              <a:rPr lang="en-US" dirty="0"/>
              <a:t> – Occurrence/Environmental Observations</a:t>
            </a:r>
          </a:p>
          <a:p>
            <a:pPr lvl="1"/>
            <a:r>
              <a:rPr lang="en-US" dirty="0">
                <a:hlinkClick r:id="rId7"/>
              </a:rPr>
              <a:t>MiXS</a:t>
            </a:r>
            <a:r>
              <a:rPr lang="en-US" dirty="0"/>
              <a:t> – genomics</a:t>
            </a:r>
          </a:p>
          <a:p>
            <a:pPr lvl="1"/>
            <a:r>
              <a:rPr lang="en-US" dirty="0">
                <a:hlinkClick r:id="rId8"/>
              </a:rPr>
              <a:t>BIOM</a:t>
            </a:r>
            <a:r>
              <a:rPr lang="en-US" dirty="0"/>
              <a:t> – contingency tables</a:t>
            </a:r>
          </a:p>
          <a:p>
            <a:pPr lvl="1"/>
            <a:r>
              <a:rPr lang="en-US" dirty="0"/>
              <a:t>Descriptive metadata (</a:t>
            </a:r>
            <a:r>
              <a:rPr lang="en-US" dirty="0">
                <a:hlinkClick r:id="rId9"/>
              </a:rPr>
              <a:t>ISO 19115-2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EML</a:t>
            </a:r>
            <a:r>
              <a:rPr lang="en-US" dirty="0"/>
              <a:t>, etc.)</a:t>
            </a:r>
          </a:p>
          <a:p>
            <a:r>
              <a:rPr lang="en-US" dirty="0"/>
              <a:t>Standard Vocabularies</a:t>
            </a:r>
          </a:p>
          <a:p>
            <a:pPr lvl="1"/>
            <a:r>
              <a:rPr lang="en-US" dirty="0"/>
              <a:t>Regulated vocabularies with strict definitions</a:t>
            </a:r>
          </a:p>
          <a:p>
            <a:pPr lvl="1"/>
            <a:r>
              <a:rPr lang="en-US" dirty="0"/>
              <a:t>Propose new names, pass committee approval</a:t>
            </a:r>
          </a:p>
          <a:p>
            <a:pPr lvl="1"/>
            <a:r>
              <a:rPr lang="en-US" dirty="0">
                <a:hlinkClick r:id="rId11"/>
              </a:rPr>
              <a:t>CF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Physical parameters</a:t>
            </a:r>
          </a:p>
          <a:p>
            <a:pPr lvl="1"/>
            <a:r>
              <a:rPr lang="en-US" dirty="0">
                <a:hlinkClick r:id="rId12"/>
              </a:rPr>
              <a:t>NERC Vocabulary Server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Collection of vocabularies</a:t>
            </a:r>
          </a:p>
          <a:p>
            <a:pPr lvl="1"/>
            <a:r>
              <a:rPr lang="en-US" dirty="0">
                <a:hlinkClick r:id="rId13"/>
              </a:rPr>
              <a:t>WoRMS</a:t>
            </a:r>
            <a:r>
              <a:rPr lang="en-US" dirty="0"/>
              <a:t> / </a:t>
            </a:r>
            <a:r>
              <a:rPr lang="en-US" dirty="0">
                <a:hlinkClick r:id="rId14"/>
              </a:rPr>
              <a:t>ITIS</a:t>
            </a:r>
            <a:r>
              <a:rPr lang="en-US" dirty="0"/>
              <a:t> - Taxonomy</a:t>
            </a:r>
          </a:p>
          <a:p>
            <a:r>
              <a:rPr lang="en-US" dirty="0"/>
              <a:t>Cloud: </a:t>
            </a:r>
            <a:r>
              <a:rPr lang="en-US" dirty="0" err="1">
                <a:hlinkClick r:id="rId15"/>
              </a:rPr>
              <a:t>Pangeo</a:t>
            </a:r>
            <a:endParaRPr lang="en-US" dirty="0"/>
          </a:p>
          <a:p>
            <a:pPr lvl="1"/>
            <a:r>
              <a:rPr lang="en-US" dirty="0"/>
              <a:t>Standardizing environments to make it easier to run code</a:t>
            </a:r>
          </a:p>
          <a:p>
            <a:r>
              <a:rPr lang="en-US" dirty="0"/>
              <a:t>Tools</a:t>
            </a:r>
          </a:p>
          <a:p>
            <a:pPr lvl="1"/>
            <a:r>
              <a:rPr lang="en-US" dirty="0">
                <a:hlinkClick r:id="rId16"/>
              </a:rPr>
              <a:t>ioos_qc (QARTOD)</a:t>
            </a:r>
            <a:r>
              <a:rPr lang="en-US" dirty="0"/>
              <a:t>, </a:t>
            </a:r>
            <a:r>
              <a:rPr lang="en-US" dirty="0">
                <a:hlinkClick r:id="rId17"/>
              </a:rPr>
              <a:t>compliance-checker</a:t>
            </a:r>
            <a:r>
              <a:rPr lang="en-US" dirty="0"/>
              <a:t>, </a:t>
            </a:r>
            <a:r>
              <a:rPr lang="en-US" dirty="0">
                <a:hlinkClick r:id="rId18"/>
              </a:rPr>
              <a:t>erddapy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3314" name="Picture 2" descr="https://researchdata.4tu.nl/fileadmin/_processed_/e/2/csm_netcdf2_b981968aae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34" y="1517515"/>
            <a:ext cx="1429966" cy="14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go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02" y="3028976"/>
            <a:ext cx="1494817" cy="14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s/small_e_logo_cropped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34" y="4783130"/>
            <a:ext cx="1443085" cy="13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173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337A-4749-40BF-BC60-907849C0F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essentials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A46B-3D97-4B39-B339-405751AC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Tidy data</a:t>
            </a:r>
            <a:endParaRPr lang="en-US" dirty="0"/>
          </a:p>
          <a:p>
            <a:r>
              <a:rPr lang="en-US" dirty="0"/>
              <a:t>Follow </a:t>
            </a:r>
            <a:r>
              <a:rPr lang="en-US" dirty="0">
                <a:hlinkClick r:id="rId3"/>
              </a:rPr>
              <a:t>ISO 8601 </a:t>
            </a:r>
            <a:r>
              <a:rPr lang="en-US" dirty="0"/>
              <a:t>for dates </a:t>
            </a:r>
          </a:p>
          <a:p>
            <a:pPr lvl="1"/>
            <a:r>
              <a:rPr lang="en-US" i="1" dirty="0" err="1"/>
              <a:t>YYYY-MM-DD</a:t>
            </a:r>
            <a:r>
              <a:rPr lang="en-US" dirty="0" err="1"/>
              <a:t>T</a:t>
            </a:r>
            <a:r>
              <a:rPr lang="en-US" i="1" dirty="0" err="1"/>
              <a:t>HH:mm:ss</a:t>
            </a:r>
            <a:r>
              <a:rPr lang="en-US" dirty="0" err="1"/>
              <a:t>Z</a:t>
            </a:r>
            <a:r>
              <a:rPr lang="en-US" dirty="0"/>
              <a:t> (</a:t>
            </a:r>
            <a:r>
              <a:rPr lang="en-US" dirty="0" err="1"/>
              <a:t>eg.</a:t>
            </a:r>
            <a:r>
              <a:rPr lang="en-US" dirty="0"/>
              <a:t> 2021-08-05T12:38:22Z)</a:t>
            </a:r>
          </a:p>
          <a:p>
            <a:pPr lvl="1"/>
            <a:r>
              <a:rPr lang="en-US" dirty="0"/>
              <a:t>Include the time zone!</a:t>
            </a:r>
          </a:p>
          <a:p>
            <a:r>
              <a:rPr lang="en-US" dirty="0"/>
              <a:t>Latitude and Longitude in decimal degrees WGS84.</a:t>
            </a:r>
          </a:p>
          <a:p>
            <a:r>
              <a:rPr lang="en-US" dirty="0"/>
              <a:t>Don’t imbed data in the column headers.</a:t>
            </a:r>
          </a:p>
        </p:txBody>
      </p:sp>
      <p:pic>
        <p:nvPicPr>
          <p:cNvPr id="1026" name="Picture 2" descr="Following three rules makes a dataset tidy: variables are in columns, observations are in rows, and values are in cells.">
            <a:extLst>
              <a:ext uri="{FF2B5EF4-FFF2-40B4-BE49-F238E27FC236}">
                <a16:creationId xmlns:a16="http://schemas.microsoft.com/office/drawing/2014/main" id="{35C5DB6A-8C50-4D67-B690-26B40AE828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" t="12922" r="2206" b="8849"/>
          <a:stretch/>
        </p:blipFill>
        <p:spPr bwMode="auto">
          <a:xfrm>
            <a:off x="6096000" y="1162182"/>
            <a:ext cx="5838739" cy="149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voting `table4` into a longer, tidy form.">
            <a:extLst>
              <a:ext uri="{FF2B5EF4-FFF2-40B4-BE49-F238E27FC236}">
                <a16:creationId xmlns:a16="http://schemas.microsoft.com/office/drawing/2014/main" id="{EC77A9C7-CC7A-4A1E-8E9C-462CF89E7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6" t="18661" r="16494" b="12441"/>
          <a:stretch/>
        </p:blipFill>
        <p:spPr bwMode="auto">
          <a:xfrm>
            <a:off x="3176630" y="4562138"/>
            <a:ext cx="5838739" cy="193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16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standardize our coding practices?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“Opinionated” guidelines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PEP-20</a:t>
            </a:r>
            <a:r>
              <a:rPr lang="en-US" dirty="0"/>
              <a:t>, ”This is the way we are doing things”</a:t>
            </a:r>
          </a:p>
          <a:p>
            <a:r>
              <a:rPr lang="en-US" dirty="0"/>
              <a:t>More people following the same opinionated practices </a:t>
            </a:r>
            <a:r>
              <a:rPr lang="mr-IN" dirty="0"/>
              <a:t>–</a:t>
            </a:r>
            <a:r>
              <a:rPr lang="en-US" dirty="0"/>
              <a:t> easier to share code!</a:t>
            </a:r>
          </a:p>
          <a:p>
            <a:r>
              <a:rPr lang="en-US" dirty="0" err="1"/>
              <a:t>PLoS</a:t>
            </a:r>
            <a:r>
              <a:rPr lang="en-US" dirty="0"/>
              <a:t>: Ten simple rules for writing and sharing computational analyses in </a:t>
            </a:r>
            <a:r>
              <a:rPr lang="en-US" dirty="0" err="1"/>
              <a:t>Jupyter</a:t>
            </a:r>
            <a:r>
              <a:rPr lang="en-US" dirty="0"/>
              <a:t> Notebooks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Software tools to help write opinionated Python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/</a:t>
            </a:r>
            <a:r>
              <a:rPr lang="en-US" dirty="0" err="1"/>
              <a:t>Conda</a:t>
            </a:r>
            <a:r>
              <a:rPr lang="en-US" dirty="0"/>
              <a:t>-forge</a:t>
            </a:r>
          </a:p>
          <a:p>
            <a:pPr lvl="1"/>
            <a:r>
              <a:rPr lang="en-US" dirty="0"/>
              <a:t>Black</a:t>
            </a:r>
          </a:p>
          <a:p>
            <a:pPr lvl="1"/>
            <a:r>
              <a:rPr lang="en-US" dirty="0" err="1"/>
              <a:t>isort</a:t>
            </a:r>
            <a:r>
              <a:rPr lang="en-US" dirty="0"/>
              <a:t> (non-notebooks, production code)</a:t>
            </a:r>
          </a:p>
          <a:p>
            <a:r>
              <a:rPr lang="en-US" dirty="0"/>
              <a:t>Software tools to help facilitate opinionated Python</a:t>
            </a:r>
          </a:p>
          <a:p>
            <a:pPr lvl="1"/>
            <a:r>
              <a:rPr lang="en-US" dirty="0" err="1"/>
              <a:t>Git</a:t>
            </a:r>
            <a:r>
              <a:rPr lang="en-US" dirty="0"/>
              <a:t>/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Binder</a:t>
            </a:r>
          </a:p>
          <a:p>
            <a:pPr lvl="1"/>
            <a:r>
              <a:rPr lang="en-US" dirty="0"/>
              <a:t>Sphinx (</a:t>
            </a:r>
            <a:r>
              <a:rPr lang="en-US" dirty="0" err="1"/>
              <a:t>numpy</a:t>
            </a:r>
            <a:r>
              <a:rPr lang="en-US" dirty="0"/>
              <a:t> docstrings)</a:t>
            </a:r>
          </a:p>
          <a:p>
            <a:r>
              <a:rPr lang="en-US" dirty="0"/>
              <a:t>Science decisions made by communities</a:t>
            </a:r>
          </a:p>
          <a:p>
            <a:pPr lvl="1"/>
            <a:r>
              <a:rPr lang="en-US" dirty="0" err="1"/>
              <a:t>netCDF</a:t>
            </a:r>
            <a:r>
              <a:rPr lang="en-US" dirty="0"/>
              <a:t>-CF</a:t>
            </a:r>
          </a:p>
          <a:p>
            <a:pPr lvl="1"/>
            <a:r>
              <a:rPr lang="en-US" dirty="0" err="1"/>
              <a:t>Pangeo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1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92" y="5738748"/>
            <a:ext cx="2928551" cy="803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838"/>
            <a:ext cx="10515600" cy="1325563"/>
          </a:xfrm>
        </p:spPr>
        <p:txBody>
          <a:bodyPr/>
          <a:lstStyle/>
          <a:p>
            <a:r>
              <a:rPr lang="en-US" dirty="0"/>
              <a:t>Working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Simplify installing and setting up an environment to run code</a:t>
            </a:r>
          </a:p>
          <a:p>
            <a:r>
              <a:rPr lang="en-US" dirty="0"/>
              <a:t>Compartmentalization makes it easier to prevent </a:t>
            </a:r>
            <a:r>
              <a:rPr lang="en-US" dirty="0" err="1"/>
              <a:t>unforseen</a:t>
            </a:r>
            <a:r>
              <a:rPr lang="en-US" dirty="0"/>
              <a:t> mixing that leads to problems</a:t>
            </a:r>
          </a:p>
          <a:p>
            <a:r>
              <a:rPr lang="en-US" dirty="0"/>
              <a:t>Package manager:</a:t>
            </a:r>
          </a:p>
          <a:p>
            <a:pPr lvl="1"/>
            <a:r>
              <a:rPr lang="en-US" dirty="0" err="1">
                <a:hlinkClick r:id="rId3"/>
              </a:rPr>
              <a:t>Conda</a:t>
            </a:r>
            <a:r>
              <a:rPr lang="en-US" dirty="0">
                <a:hlinkClick r:id="rId3"/>
              </a:rPr>
              <a:t> </a:t>
            </a:r>
            <a:r>
              <a:rPr lang="en-US" dirty="0"/>
              <a:t>+ </a:t>
            </a:r>
            <a:r>
              <a:rPr lang="en-US" dirty="0" err="1">
                <a:hlinkClick r:id="rId4"/>
              </a:rPr>
              <a:t>conda</a:t>
            </a:r>
            <a:r>
              <a:rPr lang="en-US" dirty="0">
                <a:hlinkClick r:id="rId4"/>
              </a:rPr>
              <a:t>-forge</a:t>
            </a:r>
            <a:r>
              <a:rPr lang="en-US" dirty="0"/>
              <a:t>: easier installation of dependencies, environments</a:t>
            </a:r>
          </a:p>
          <a:p>
            <a:pPr lvl="1"/>
            <a:r>
              <a:rPr lang="en-US" dirty="0"/>
              <a:t>Pip: standard Python tool; if all of your packages are in there, fine! (probably not)</a:t>
            </a:r>
          </a:p>
          <a:p>
            <a:r>
              <a:rPr lang="en-US" dirty="0"/>
              <a:t>Virtualization:</a:t>
            </a:r>
          </a:p>
          <a:p>
            <a:pPr lvl="1"/>
            <a:r>
              <a:rPr lang="en-US" dirty="0" err="1"/>
              <a:t>Conda</a:t>
            </a:r>
            <a:r>
              <a:rPr lang="en-US" dirty="0"/>
              <a:t> provides virtual environments like </a:t>
            </a:r>
            <a:r>
              <a:rPr lang="en-US" dirty="0" err="1"/>
              <a:t>virtualenv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Docker</a:t>
            </a:r>
            <a:r>
              <a:rPr lang="en-US" dirty="0"/>
              <a:t>, other tools are good for deployment</a:t>
            </a:r>
          </a:p>
        </p:txBody>
      </p:sp>
      <p:pic>
        <p:nvPicPr>
          <p:cNvPr id="3074" name="Picture 2" descr="mage result for conda-forg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41" y="5177481"/>
            <a:ext cx="1925594" cy="192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47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 for running notebooks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Binder - </a:t>
            </a:r>
            <a:r>
              <a:rPr lang="en-US" dirty="0">
                <a:hlinkClick r:id="rId2"/>
              </a:rPr>
              <a:t>https://mybinder.org/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Plug-in to GitHub</a:t>
            </a:r>
          </a:p>
          <a:p>
            <a:r>
              <a:rPr lang="en-US" dirty="0"/>
              <a:t>Google Colab - </a:t>
            </a:r>
            <a:r>
              <a:rPr lang="en-US" dirty="0">
                <a:hlinkClick r:id="rId3"/>
              </a:rPr>
              <a:t>https://colab.research.google.com/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Straight from Google Drive</a:t>
            </a:r>
          </a:p>
          <a:p>
            <a:r>
              <a:rPr lang="en-US" dirty="0"/>
              <a:t>Allow others to experiment with your code before downloading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Make DOI notebooks runnable</a:t>
            </a:r>
            <a:endParaRPr lang="en-US" dirty="0"/>
          </a:p>
        </p:txBody>
      </p:sp>
      <p:pic>
        <p:nvPicPr>
          <p:cNvPr id="7170" name="Picture 2" descr="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759" y="50276"/>
            <a:ext cx="1955260" cy="19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58" y="4561611"/>
            <a:ext cx="5126477" cy="21292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2734" y="2320385"/>
            <a:ext cx="1105460" cy="87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9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Control: </a:t>
            </a:r>
            <a:r>
              <a:rPr lang="en-US" dirty="0" err="1"/>
              <a:t>git</a:t>
            </a:r>
            <a:r>
              <a:rPr lang="en-US" dirty="0"/>
              <a:t>,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32" y="1690688"/>
            <a:ext cx="3263503" cy="435133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90687"/>
            <a:ext cx="7345432" cy="4920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Easier to keep track of yours/others changes</a:t>
            </a:r>
          </a:p>
          <a:p>
            <a:pPr lvl="1"/>
            <a:r>
              <a:rPr lang="en-US" dirty="0"/>
              <a:t>Remote copies as </a:t>
            </a:r>
            <a:r>
              <a:rPr lang="en-US" dirty="0" err="1"/>
              <a:t>failsafes</a:t>
            </a:r>
            <a:r>
              <a:rPr lang="en-US" dirty="0"/>
              <a:t> in case of computer failure </a:t>
            </a:r>
            <a:r>
              <a:rPr lang="mr-IN" dirty="0"/>
              <a:t>–</a:t>
            </a:r>
            <a:r>
              <a:rPr lang="en-US" dirty="0"/>
              <a:t> but not a replacement for backups</a:t>
            </a:r>
          </a:p>
          <a:p>
            <a:pPr lvl="1"/>
            <a:endParaRPr lang="en-US" sz="2000" dirty="0"/>
          </a:p>
          <a:p>
            <a:pPr lvl="1"/>
            <a:r>
              <a:rPr lang="en-US" dirty="0"/>
              <a:t>Commits should be “atomic”</a:t>
            </a:r>
          </a:p>
          <a:p>
            <a:pPr lvl="2"/>
            <a:r>
              <a:rPr lang="en-US" dirty="0"/>
              <a:t>Commits are fully formed, not half-done</a:t>
            </a:r>
          </a:p>
          <a:p>
            <a:pPr lvl="2"/>
            <a:r>
              <a:rPr lang="en-US" dirty="0"/>
              <a:t>Related edits are grouped into a single commit</a:t>
            </a:r>
          </a:p>
          <a:p>
            <a:pPr lvl="2"/>
            <a:r>
              <a:rPr lang="en-US" dirty="0"/>
              <a:t>Commits are small (one change) and often</a:t>
            </a:r>
          </a:p>
          <a:p>
            <a:pPr lvl="1"/>
            <a:r>
              <a:rPr lang="en-US" dirty="0"/>
              <a:t>Use branches to try new ideas without polluting the master</a:t>
            </a:r>
          </a:p>
          <a:p>
            <a:pPr lvl="1"/>
            <a:r>
              <a:rPr lang="en-US" dirty="0"/>
              <a:t>Want more </a:t>
            </a:r>
            <a:r>
              <a:rPr lang="en-US" dirty="0" err="1">
                <a:hlinkClick r:id="rId3"/>
              </a:rPr>
              <a:t>git</a:t>
            </a:r>
            <a:r>
              <a:rPr lang="en-US" dirty="0">
                <a:hlinkClick r:id="rId3"/>
              </a:rPr>
              <a:t> tutorials?</a:t>
            </a:r>
            <a:endParaRPr lang="en-US" dirty="0"/>
          </a:p>
          <a:p>
            <a:pPr lvl="1"/>
            <a:endParaRPr lang="en-US" sz="2000" dirty="0"/>
          </a:p>
          <a:p>
            <a:pPr lvl="1"/>
            <a:r>
              <a:rPr lang="en-US" dirty="0" err="1">
                <a:hlinkClick r:id="rId4"/>
              </a:rPr>
              <a:t>Github</a:t>
            </a:r>
            <a:r>
              <a:rPr lang="en-US" dirty="0">
                <a:hlinkClick r:id="rId4"/>
              </a:rPr>
              <a:t> </a:t>
            </a:r>
            <a:r>
              <a:rPr lang="mr-IN" dirty="0"/>
              <a:t>–</a:t>
            </a:r>
            <a:r>
              <a:rPr lang="en-US" dirty="0"/>
              <a:t> one of many places hosting code repos</a:t>
            </a:r>
          </a:p>
        </p:txBody>
      </p:sp>
    </p:spTree>
    <p:extLst>
      <p:ext uri="{BB962C8B-B14F-4D97-AF65-F5344CB8AC3E}">
        <p14:creationId xmlns:p14="http://schemas.microsoft.com/office/powerpoint/2010/main" val="207704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c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18" y="230188"/>
            <a:ext cx="3983182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Formatting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Black</a:t>
            </a:r>
            <a:r>
              <a:rPr lang="en-US" dirty="0"/>
              <a:t>: “The Uncompromising Code Formatter”</a:t>
            </a:r>
          </a:p>
          <a:p>
            <a:r>
              <a:rPr lang="en-US" dirty="0" err="1">
                <a:hlinkClick r:id="rId4"/>
              </a:rPr>
              <a:t>isort</a:t>
            </a:r>
            <a:r>
              <a:rPr lang="en-US" dirty="0"/>
              <a:t>: Sort and trim imports; for production code, not notebooks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73" y="2858102"/>
            <a:ext cx="8151341" cy="39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8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4B07-3450-4CEB-B7A7-D1ED4BFE9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B922F7-0C7C-40FA-9B3C-B210821A17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508" r="250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37E1A-55F5-46AE-B090-22BCA030F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881" y="1159778"/>
            <a:ext cx="4118106" cy="3811588"/>
          </a:xfrm>
        </p:spPr>
        <p:txBody>
          <a:bodyPr/>
          <a:lstStyle/>
          <a:p>
            <a:pPr algn="ctr"/>
            <a:r>
              <a:rPr lang="en-US" dirty="0"/>
              <a:t>B.S. Oceanography – Humboldt State University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M.Sc. Physical Oceanography – UMCES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&gt;10 years experience at various data centers/repositories</a:t>
            </a:r>
          </a:p>
        </p:txBody>
      </p:sp>
      <p:pic>
        <p:nvPicPr>
          <p:cNvPr id="7" name="Picture 2" descr="https://lh5.googleusercontent.com/6SyUqMg3Hyb8d8YuGXOtqrMtEq_MqqIDe-vnkfejtIszJuYIs2Yt-HLg2ebOdu5f7-7LxHnxYE3npa3PgdZfdwxDtaipsBVGtDmpCNmCxqscJxa0Sb9r8ONVKv3YWqHHGFMPXdLKDLQ">
            <a:extLst>
              <a:ext uri="{FF2B5EF4-FFF2-40B4-BE49-F238E27FC236}">
                <a16:creationId xmlns:a16="http://schemas.microsoft.com/office/drawing/2014/main" id="{23ADFD0D-6950-45FE-BBA9-03464D96D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804" y="3969801"/>
            <a:ext cx="16002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OOS_logo">
            <a:extLst>
              <a:ext uri="{FF2B5EF4-FFF2-40B4-BE49-F238E27FC236}">
                <a16:creationId xmlns:a16="http://schemas.microsoft.com/office/drawing/2014/main" id="{109A32EF-17A9-4302-8D7A-749773F37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46" y="5748425"/>
            <a:ext cx="3755520" cy="43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177DB7-285A-4721-A7F6-4426CA54B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311" y="1550797"/>
            <a:ext cx="455190" cy="455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979660-D809-41F4-A377-0F7DA508E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022" y="2610064"/>
            <a:ext cx="1203767" cy="503499"/>
          </a:xfrm>
          <a:prstGeom prst="rect">
            <a:avLst/>
          </a:prstGeom>
        </p:spPr>
      </p:pic>
      <p:pic>
        <p:nvPicPr>
          <p:cNvPr id="2058" name="Picture 10" descr="Image">
            <a:extLst>
              <a:ext uri="{FF2B5EF4-FFF2-40B4-BE49-F238E27FC236}">
                <a16:creationId xmlns:a16="http://schemas.microsoft.com/office/drawing/2014/main" id="{D606AC7F-87B6-478C-8095-7E75E2733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5" b="38275"/>
          <a:stretch/>
        </p:blipFill>
        <p:spPr bwMode="auto">
          <a:xfrm>
            <a:off x="1581330" y="4964578"/>
            <a:ext cx="2438855" cy="59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913F75-3E32-4EEE-8FC9-AAD33E88D8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095" y="272452"/>
            <a:ext cx="568564" cy="8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1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Readability part 2: comments and </a:t>
            </a:r>
            <a:r>
              <a:rPr lang="en-US" dirty="0" err="1"/>
              <a:t>autodocs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45936"/>
            <a:ext cx="10515600" cy="387383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Docstrings</a:t>
            </a:r>
            <a:r>
              <a:rPr lang="en-US" dirty="0"/>
              <a:t>: format for writing documentation in Python</a:t>
            </a:r>
          </a:p>
          <a:p>
            <a:r>
              <a:rPr lang="en-US" dirty="0"/>
              <a:t>Flavors: </a:t>
            </a:r>
            <a:r>
              <a:rPr lang="en-US" dirty="0">
                <a:hlinkClick r:id="rId2"/>
              </a:rPr>
              <a:t>Numpy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Google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b="1" dirty="0" err="1"/>
              <a:t>numpy</a:t>
            </a:r>
            <a:r>
              <a:rPr lang="en-US" dirty="0"/>
              <a:t> for your projects!</a:t>
            </a:r>
          </a:p>
          <a:p>
            <a:r>
              <a:rPr lang="en-US" dirty="0"/>
              <a:t>Document/</a:t>
            </a:r>
            <a:r>
              <a:rPr lang="en-US" dirty="0" err="1"/>
              <a:t>Autodocs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Sphinx</a:t>
            </a:r>
            <a:endParaRPr lang="en-US" dirty="0"/>
          </a:p>
          <a:p>
            <a:pPr lvl="1"/>
            <a:r>
              <a:rPr lang="en-US" dirty="0"/>
              <a:t>Automatically generate code documentation</a:t>
            </a:r>
          </a:p>
          <a:p>
            <a:pPr lvl="1"/>
            <a:r>
              <a:rPr lang="en-US" dirty="0"/>
              <a:t>Make html, latex, pdf, plain text, etc.</a:t>
            </a:r>
          </a:p>
          <a:p>
            <a:pPr lvl="1"/>
            <a:r>
              <a:rPr lang="en-US" dirty="0"/>
              <a:t>Use with </a:t>
            </a:r>
            <a:r>
              <a:rPr lang="en-US" dirty="0">
                <a:hlinkClick r:id="rId5"/>
              </a:rPr>
              <a:t>Read the Docs</a:t>
            </a:r>
            <a:r>
              <a:rPr lang="en-US" dirty="0"/>
              <a:t> for free hosting</a:t>
            </a:r>
          </a:p>
          <a:p>
            <a:r>
              <a:rPr lang="en-US" dirty="0">
                <a:hlinkClick r:id="rId6"/>
              </a:rPr>
              <a:t>Jupyter{book}</a:t>
            </a:r>
            <a:endParaRPr lang="en-US" dirty="0">
              <a:hlinkClick r:id="rId7"/>
            </a:endParaRPr>
          </a:p>
          <a:p>
            <a:pPr lvl="1"/>
            <a:r>
              <a:rPr lang="en-US" dirty="0"/>
              <a:t>Host with </a:t>
            </a:r>
            <a:r>
              <a:rPr lang="en-US" dirty="0">
                <a:hlinkClick r:id="rId7"/>
              </a:rPr>
              <a:t>GitHub Pages and Actions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ttps://www.sphinx-doc.org/en/master/_static/sphinxhead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95" y="5819775"/>
            <a:ext cx="3714750" cy="714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89" y="2302701"/>
            <a:ext cx="4570284" cy="435716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26658-E7C4-4745-8CE2-A5A05CB128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4689" y="5746339"/>
            <a:ext cx="1087335" cy="8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1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Code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85692" cy="4351338"/>
          </a:xfrm>
        </p:spPr>
        <p:txBody>
          <a:bodyPr>
            <a:normAutofit/>
          </a:bodyPr>
          <a:lstStyle/>
          <a:p>
            <a:r>
              <a:rPr lang="en-US" dirty="0"/>
              <a:t>Tool to help you choose: </a:t>
            </a:r>
            <a:r>
              <a:rPr lang="en-US" dirty="0">
                <a:hlinkClick r:id="rId2"/>
              </a:rPr>
              <a:t>https://choosealicense.com/</a:t>
            </a:r>
            <a:endParaRPr lang="en-US" dirty="0"/>
          </a:p>
          <a:p>
            <a:pPr lvl="1"/>
            <a:r>
              <a:rPr lang="en-US" dirty="0"/>
              <a:t>Software: MIT, BSD</a:t>
            </a:r>
          </a:p>
          <a:p>
            <a:pPr lvl="1"/>
            <a:r>
              <a:rPr lang="en-US" dirty="0"/>
              <a:t>Data: CC</a:t>
            </a:r>
          </a:p>
          <a:p>
            <a:r>
              <a:rPr lang="en-US" dirty="0">
                <a:hlinkClick r:id="rId3"/>
              </a:rPr>
              <a:t>USA government data licenses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ODC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CC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GNU</a:t>
            </a:r>
            <a:r>
              <a:rPr lang="en-US" dirty="0"/>
              <a:t> (Federal only)</a:t>
            </a:r>
          </a:p>
          <a:p>
            <a:r>
              <a:rPr lang="en-US" dirty="0">
                <a:hlinkClick r:id="rId7"/>
              </a:rPr>
              <a:t>Publically funded data</a:t>
            </a:r>
            <a:r>
              <a:rPr lang="en-US" dirty="0"/>
              <a:t> must be open access, data centers may license holdings</a:t>
            </a:r>
          </a:p>
          <a:p>
            <a:r>
              <a:rPr lang="en-US" dirty="0"/>
              <a:t>If no license is stated, a proprietary license is assumed - “</a:t>
            </a:r>
            <a:r>
              <a:rPr lang="en-US" dirty="0">
                <a:hlinkClick r:id="rId8"/>
              </a:rPr>
              <a:t>all rights reserved</a:t>
            </a:r>
            <a:r>
              <a:rPr lang="en-US" dirty="0"/>
              <a:t>”</a:t>
            </a:r>
          </a:p>
        </p:txBody>
      </p:sp>
      <p:pic>
        <p:nvPicPr>
          <p:cNvPr id="10242" name="Picture 2" descr="IT-License-transparen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91" y="139594"/>
            <a:ext cx="1395114" cy="10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tps://www.gnu.org/graphics/gplv3-127x5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202" y="1447800"/>
            <a:ext cx="12096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tps://mirrors.creativecommons.org/presskit/logos/cc.logo.larg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92" y="230188"/>
            <a:ext cx="2534794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g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92" y="2683837"/>
            <a:ext cx="4091413" cy="36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23892" y="6311900"/>
            <a:ext cx="4278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13"/>
              </a:rPr>
              <a:t>https://doi.org/10.1371/journal.pcbi.1002598.g002</a:t>
            </a:r>
            <a:endParaRPr lang="en-US" sz="1400" dirty="0"/>
          </a:p>
        </p:txBody>
      </p:sp>
      <p:pic>
        <p:nvPicPr>
          <p:cNvPr id="10250" name="Picture 10" descr="SD License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036" y="1027906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72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DOIs for Fun and Profit: Pt.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DOI </a:t>
            </a:r>
            <a:r>
              <a:rPr lang="mr-IN" dirty="0"/>
              <a:t>–</a:t>
            </a:r>
            <a:r>
              <a:rPr lang="en-US" dirty="0"/>
              <a:t> Digital Object Identifier, can be made by many organizations</a:t>
            </a:r>
          </a:p>
          <a:p>
            <a:pPr lvl="1"/>
            <a:r>
              <a:rPr lang="en-US" dirty="0"/>
              <a:t>Your institution may do so, but you don’t need to use them</a:t>
            </a:r>
          </a:p>
          <a:p>
            <a:r>
              <a:rPr lang="en-US" dirty="0"/>
              <a:t>Making DOIs for code</a:t>
            </a:r>
          </a:p>
          <a:p>
            <a:pPr lvl="1"/>
            <a:r>
              <a:rPr lang="en-US" dirty="0">
                <a:hlinkClick r:id="rId2"/>
              </a:rPr>
              <a:t>https://guides.github.com/activities/citable-code/</a:t>
            </a:r>
            <a:endParaRPr lang="en-US" dirty="0"/>
          </a:p>
          <a:p>
            <a:pPr lvl="2"/>
            <a:r>
              <a:rPr lang="en-US" dirty="0"/>
              <a:t>You can now supply your own citation information!</a:t>
            </a:r>
          </a:p>
          <a:p>
            <a:pPr lvl="1"/>
            <a:r>
              <a:rPr lang="en-US" dirty="0">
                <a:hlinkClick r:id="rId3"/>
              </a:rPr>
              <a:t>https://www.zenodo.org/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CodeMeta</a:t>
            </a:r>
            <a:r>
              <a:rPr lang="en-US" dirty="0"/>
              <a:t> (metadata about software)</a:t>
            </a:r>
          </a:p>
          <a:p>
            <a:r>
              <a:rPr lang="en-US" dirty="0"/>
              <a:t>Making DOIs for data</a:t>
            </a:r>
          </a:p>
          <a:p>
            <a:pPr lvl="1"/>
            <a:r>
              <a:rPr lang="en-US" dirty="0"/>
              <a:t>Talk to your funder/repository first!</a:t>
            </a:r>
            <a:endParaRPr lang="en-US" dirty="0">
              <a:hlinkClick r:id="rId2"/>
            </a:endParaRPr>
          </a:p>
          <a:p>
            <a:pPr lvl="1"/>
            <a:r>
              <a:rPr lang="en-US" dirty="0"/>
              <a:t>Your institutional repository may be able to </a:t>
            </a:r>
            <a:r>
              <a:rPr lang="en-US" dirty="0">
                <a:hlinkClick r:id="rId5"/>
              </a:rPr>
              <a:t>make DOIs</a:t>
            </a:r>
            <a:endParaRPr lang="en-US" dirty="0"/>
          </a:p>
          <a:p>
            <a:pPr lvl="1"/>
            <a:r>
              <a:rPr lang="en-US" dirty="0"/>
              <a:t>Last ditch effort: </a:t>
            </a:r>
            <a:r>
              <a:rPr lang="en-US" dirty="0" err="1"/>
              <a:t>zenodo</a:t>
            </a:r>
            <a:endParaRPr lang="en-US" dirty="0"/>
          </a:p>
          <a:p>
            <a:endParaRPr lang="en-US" dirty="0"/>
          </a:p>
        </p:txBody>
      </p:sp>
      <p:pic>
        <p:nvPicPr>
          <p:cNvPr id="12290" name="Picture 2" descr="http://www.doi.org/img/doi_logo_for_display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89756"/>
            <a:ext cx="952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tps://about.zenodo.org/static/img/logos/zenodo-gradient-20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44" y="646906"/>
            <a:ext cx="1905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ttps://datacite.org/assets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099" y="5403289"/>
            <a:ext cx="3716651" cy="12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B92599-7DE7-45E8-B5CD-8610E8E992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9909" y="2965961"/>
            <a:ext cx="3716650" cy="13699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342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DOIs for Fun and Profit: Pt.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Citing DOIs:</a:t>
            </a:r>
          </a:p>
          <a:p>
            <a:pPr lvl="1"/>
            <a:r>
              <a:rPr lang="en-US" dirty="0" err="1"/>
              <a:t>Zenodo</a:t>
            </a:r>
            <a:r>
              <a:rPr lang="en-US" dirty="0"/>
              <a:t>: lets look at </a:t>
            </a:r>
            <a:r>
              <a:rPr lang="pt-BR" b="1" dirty="0">
                <a:hlinkClick r:id="rId2"/>
              </a:rPr>
              <a:t>10.5281/zenodo.1256998</a:t>
            </a:r>
            <a:r>
              <a:rPr lang="pt-BR" b="1" dirty="0"/>
              <a:t> </a:t>
            </a:r>
          </a:p>
          <a:p>
            <a:pPr lvl="2"/>
            <a:r>
              <a:rPr lang="en-US" dirty="0"/>
              <a:t>Choose citation style</a:t>
            </a:r>
          </a:p>
          <a:p>
            <a:pPr lvl="1"/>
            <a:r>
              <a:rPr lang="en-US" dirty="0"/>
              <a:t>Online tool: </a:t>
            </a:r>
            <a:r>
              <a:rPr lang="en-US" dirty="0">
                <a:hlinkClick r:id="rId3"/>
              </a:rPr>
              <a:t>https://citation.crosscite.org/</a:t>
            </a:r>
            <a:endParaRPr lang="en-US" dirty="0"/>
          </a:p>
          <a:p>
            <a:pPr lvl="2"/>
            <a:r>
              <a:rPr lang="is-IS" dirty="0"/>
              <a:t>10.7942/C2008W, “american-geophysical-union”, “en-US”</a:t>
            </a:r>
          </a:p>
          <a:p>
            <a:r>
              <a:rPr lang="en-US" dirty="0"/>
              <a:t>These tools depend on the DOI fields being filled out properly, so you don’t have to manually form them</a:t>
            </a:r>
          </a:p>
          <a:p>
            <a:pPr lvl="1"/>
            <a:r>
              <a:rPr lang="en-US" dirty="0"/>
              <a:t>Otherwise, follow recommended style</a:t>
            </a:r>
          </a:p>
          <a:p>
            <a:pPr lvl="1"/>
            <a:r>
              <a:rPr lang="is-IS" dirty="0"/>
              <a:t>ESIP software and service citation guidelines. (</a:t>
            </a:r>
            <a:r>
              <a:rPr lang="is-IS" dirty="0">
                <a:hlinkClick r:id="rId4"/>
              </a:rPr>
              <a:t>link</a:t>
            </a:r>
            <a:r>
              <a:rPr lang="is-IS" dirty="0"/>
              <a:t>)</a:t>
            </a:r>
          </a:p>
          <a:p>
            <a:pPr lvl="2"/>
            <a:r>
              <a:rPr lang="en-US" b="1" dirty="0"/>
              <a:t>Author. (Publication Year). Title. Version No. Publisher. PID URL. Access Date.</a:t>
            </a:r>
            <a:endParaRPr lang="en-US" dirty="0"/>
          </a:p>
          <a:p>
            <a:endParaRPr lang="en-US" dirty="0"/>
          </a:p>
        </p:txBody>
      </p:sp>
      <p:pic>
        <p:nvPicPr>
          <p:cNvPr id="11266" name="Picture 2" descr="http://www.doi.org/img/doi_logo_for_display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89756"/>
            <a:ext cx="952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tps://about.zenodo.org/static/img/logos/zenodo-gradient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092" y="646906"/>
            <a:ext cx="1905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01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23885-05B3-40CE-9AB6-AE905F7F2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Future– Executable paper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3100D-0B4D-4487-8765-E3CB519EE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723" y="1388275"/>
            <a:ext cx="7054553" cy="49872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828F25-18AB-4867-8F23-59A3994FB9C7}"/>
              </a:ext>
            </a:extLst>
          </p:cNvPr>
          <p:cNvSpPr/>
          <p:nvPr/>
        </p:nvSpPr>
        <p:spPr>
          <a:xfrm>
            <a:off x="1022057" y="6543310"/>
            <a:ext cx="101478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333333"/>
                </a:solidFill>
                <a:latin typeface="Roboto"/>
              </a:rPr>
              <a:t>Juliette Taka, &amp; Nicolas M. </a:t>
            </a:r>
            <a:r>
              <a:rPr lang="en-US" sz="1000" dirty="0" err="1">
                <a:solidFill>
                  <a:srgbClr val="333333"/>
                </a:solidFill>
                <a:latin typeface="Roboto"/>
              </a:rPr>
              <a:t>Thiéry</a:t>
            </a:r>
            <a:r>
              <a:rPr lang="en-US" sz="1000" dirty="0">
                <a:solidFill>
                  <a:srgbClr val="333333"/>
                </a:solidFill>
                <a:latin typeface="Roboto"/>
              </a:rPr>
              <a:t>. (2018). Publishing reproducible logbooks explainer comic strip. </a:t>
            </a:r>
            <a:r>
              <a:rPr lang="en-US" sz="1000" dirty="0" err="1">
                <a:solidFill>
                  <a:srgbClr val="333333"/>
                </a:solidFill>
                <a:latin typeface="Roboto"/>
              </a:rPr>
              <a:t>Zenodo</a:t>
            </a:r>
            <a:r>
              <a:rPr lang="en-US" sz="1000" dirty="0">
                <a:solidFill>
                  <a:srgbClr val="333333"/>
                </a:solidFill>
                <a:latin typeface="Roboto"/>
              </a:rPr>
              <a:t>. https://doi.org/10.5281/zenodo.4421040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94171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87E0E1-FC1C-4AD6-8430-4CA0BC74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19651"/>
            <a:ext cx="12440874" cy="933065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211AEDF-BAEA-49B2-9CE3-581BE7562AA1}"/>
              </a:ext>
            </a:extLst>
          </p:cNvPr>
          <p:cNvSpPr txBox="1">
            <a:spLocks/>
          </p:cNvSpPr>
          <p:nvPr/>
        </p:nvSpPr>
        <p:spPr>
          <a:xfrm>
            <a:off x="613719" y="311503"/>
            <a:ext cx="115782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 for attending </a:t>
            </a:r>
            <a:r>
              <a:rPr lang="en-US" dirty="0" err="1"/>
              <a:t>OceanHackWeek</a:t>
            </a:r>
            <a:r>
              <a:rPr lang="en-US" dirty="0"/>
              <a:t> 2021!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E41CA4A-8A2A-4E75-8015-95A5BC377E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36279" y="4339346"/>
            <a:ext cx="4568172" cy="2497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Mathew Biddle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Management Analyst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Integrated Ocean Observing System Office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Mathew.Biddle@noaa.gov</a:t>
            </a: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ORCiD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0000-0003-4897-1669</a:t>
            </a:r>
          </a:p>
        </p:txBody>
      </p:sp>
    </p:spTree>
    <p:extLst>
      <p:ext uri="{BB962C8B-B14F-4D97-AF65-F5344CB8AC3E}">
        <p14:creationId xmlns:p14="http://schemas.microsoft.com/office/powerpoint/2010/main" val="714005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7017-53DB-48E9-8A21-965958DD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C1FC0-97CE-4B9E-87D0-2C981ABEF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27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readability </a:t>
            </a:r>
            <a:r>
              <a:rPr lang="mr-IN" dirty="0"/>
              <a:t>–</a:t>
            </a:r>
            <a:r>
              <a:rPr lang="en-US" dirty="0"/>
              <a:t> variable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Context is important</a:t>
            </a:r>
          </a:p>
          <a:p>
            <a:pPr lvl="1"/>
            <a:r>
              <a:rPr lang="en-US" dirty="0"/>
              <a:t>Internal functions vs public API vs data products?</a:t>
            </a:r>
          </a:p>
          <a:p>
            <a:pPr lvl="1"/>
            <a:r>
              <a:rPr lang="en-US" dirty="0"/>
              <a:t>Equations implemented in code can make sense to use shorter names</a:t>
            </a:r>
          </a:p>
          <a:p>
            <a:r>
              <a:rPr lang="en-US" dirty="0"/>
              <a:t>Variable names</a:t>
            </a:r>
          </a:p>
          <a:p>
            <a:pPr lvl="1"/>
            <a:r>
              <a:rPr lang="en-US" dirty="0"/>
              <a:t>Temperature: temperature, temp, </a:t>
            </a:r>
            <a:r>
              <a:rPr lang="en-US" dirty="0" err="1"/>
              <a:t>tmp</a:t>
            </a:r>
            <a:r>
              <a:rPr lang="en-US" dirty="0"/>
              <a:t>, T,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sea_water_temperature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hlinkClick r:id="rId2"/>
              </a:rPr>
              <a:t>sea_surface_skin_temperature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>
                <a:hlinkClick r:id="rId3"/>
              </a:rPr>
              <a:t>TEMPP681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TMESOT01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Those names in blue are from standard vocabularies</a:t>
            </a:r>
          </a:p>
          <a:p>
            <a:pPr lvl="1"/>
            <a:r>
              <a:rPr lang="en-US" dirty="0"/>
              <a:t>Controlled, publically available, names added after proposal process</a:t>
            </a:r>
          </a:p>
          <a:p>
            <a:pPr lvl="1"/>
            <a:r>
              <a:rPr lang="en-US" dirty="0"/>
              <a:t>Group Examples: </a:t>
            </a:r>
            <a:r>
              <a:rPr lang="en-US" dirty="0">
                <a:hlinkClick r:id="rId2"/>
              </a:rPr>
              <a:t>CF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SeaVox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NERC Vocabulary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6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635" y="1341534"/>
            <a:ext cx="3880022" cy="13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Software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8006"/>
          </a:xfrm>
        </p:spPr>
        <p:txBody>
          <a:bodyPr>
            <a:normAutofit fontScale="850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/>
              <a:t>Python language power features: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>
                <a:hlinkClick r:id="rId3"/>
              </a:rPr>
              <a:t>Logging</a:t>
            </a:r>
            <a:r>
              <a:rPr lang="en-US" sz="2400" dirty="0"/>
              <a:t>, factories, list comprehensions, etc.</a:t>
            </a:r>
          </a:p>
          <a:p>
            <a:r>
              <a:rPr lang="en-US" dirty="0"/>
              <a:t>APIs</a:t>
            </a:r>
          </a:p>
          <a:p>
            <a:pPr lvl="1"/>
            <a:r>
              <a:rPr lang="en-US" dirty="0"/>
              <a:t>Data: JSON, YAML, XML, REST, SOAP, etc.</a:t>
            </a:r>
          </a:p>
          <a:p>
            <a:r>
              <a:rPr lang="en-US" dirty="0">
                <a:hlinkClick r:id="rId4"/>
              </a:rPr>
              <a:t>Packaging</a:t>
            </a:r>
            <a:endParaRPr lang="en-US" dirty="0"/>
          </a:p>
          <a:p>
            <a:pPr lvl="1"/>
            <a:r>
              <a:rPr lang="en-US" dirty="0"/>
              <a:t>Version schemes</a:t>
            </a:r>
          </a:p>
          <a:p>
            <a:r>
              <a:rPr lang="en-US" dirty="0"/>
              <a:t>Continuous Integration (CI)</a:t>
            </a:r>
          </a:p>
          <a:p>
            <a:pPr lvl="1"/>
            <a:r>
              <a:rPr lang="en-US" dirty="0"/>
              <a:t>Special mention: </a:t>
            </a:r>
            <a:r>
              <a:rPr lang="en-US" dirty="0">
                <a:hlinkClick r:id="rId5"/>
              </a:rPr>
              <a:t>Pre-commit</a:t>
            </a:r>
            <a:endParaRPr lang="en-US" dirty="0"/>
          </a:p>
          <a:p>
            <a:r>
              <a:rPr lang="en-US" dirty="0">
                <a:hlinkClick r:id="rId6"/>
              </a:rPr>
              <a:t>GitHub Actions</a:t>
            </a:r>
            <a:endParaRPr lang="en-US" dirty="0"/>
          </a:p>
          <a:p>
            <a:r>
              <a:rPr lang="en-US" dirty="0">
                <a:hlinkClick r:id="rId7"/>
              </a:rPr>
              <a:t>Tests</a:t>
            </a:r>
            <a:endParaRPr lang="en-US" dirty="0"/>
          </a:p>
          <a:p>
            <a:pPr lvl="1"/>
            <a:r>
              <a:rPr lang="en-US" dirty="0"/>
              <a:t>Unit, system/holistic</a:t>
            </a:r>
          </a:p>
          <a:p>
            <a:r>
              <a:rPr lang="en-US" dirty="0"/>
              <a:t>Images/Containers</a:t>
            </a:r>
          </a:p>
          <a:p>
            <a:r>
              <a:rPr lang="en-US" dirty="0"/>
              <a:t>“Better is the enemy of good”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35" y="3102894"/>
            <a:ext cx="3677165" cy="1151262"/>
          </a:xfrm>
          <a:prstGeom prst="rect">
            <a:avLst/>
          </a:prstGeom>
        </p:spPr>
      </p:pic>
      <p:pic>
        <p:nvPicPr>
          <p:cNvPr id="9218" name="Picture 2" descr="ttps://www.docker.com/sites/default/files/d8/2019-07/Moby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886" y="4418654"/>
            <a:ext cx="2767914" cy="198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32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6962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is a repository?</a:t>
            </a:r>
          </a:p>
          <a:p>
            <a:pPr lvl="1"/>
            <a:r>
              <a:rPr lang="en-US" dirty="0"/>
              <a:t>Differences between code and data repositories?</a:t>
            </a:r>
          </a:p>
          <a:p>
            <a:r>
              <a:rPr lang="en-US" dirty="0"/>
              <a:t>Who do you turn in your data/results to?</a:t>
            </a:r>
          </a:p>
          <a:p>
            <a:r>
              <a:rPr lang="en-US" dirty="0"/>
              <a:t>Name a version control software (VCS)</a:t>
            </a:r>
          </a:p>
          <a:p>
            <a:r>
              <a:rPr lang="en-US" dirty="0"/>
              <a:t>What is a branch in </a:t>
            </a:r>
            <a:r>
              <a:rPr lang="en-US" dirty="0" err="1"/>
              <a:t>git</a:t>
            </a:r>
            <a:r>
              <a:rPr lang="en-US" dirty="0"/>
              <a:t>?</a:t>
            </a:r>
          </a:p>
          <a:p>
            <a:r>
              <a:rPr lang="en-US" dirty="0"/>
              <a:t>What is a package in Python?</a:t>
            </a:r>
          </a:p>
          <a:p>
            <a:endParaRPr lang="en-US" dirty="0"/>
          </a:p>
          <a:p>
            <a:r>
              <a:rPr lang="en-US" dirty="0"/>
              <a:t>Have you had trouble running code from others, or sharing your code?</a:t>
            </a:r>
          </a:p>
          <a:p>
            <a:r>
              <a:rPr lang="en-US" dirty="0"/>
              <a:t>Is interoperability important to you?</a:t>
            </a:r>
          </a:p>
          <a:p>
            <a:pPr lvl="1"/>
            <a:r>
              <a:rPr lang="en-US" dirty="0"/>
              <a:t>Do you feel there are too many standards to understand?</a:t>
            </a:r>
          </a:p>
        </p:txBody>
      </p:sp>
      <p:pic>
        <p:nvPicPr>
          <p:cNvPr id="5" name="Picture 2" descr="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09" y="1690688"/>
            <a:ext cx="4491563" cy="254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40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tps://www.force11.org/sites/default/files/logo-horizontal-large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510" y="2736191"/>
            <a:ext cx="2675106" cy="140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(Oceanography) Data Stewards Salad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235479" cy="3553492"/>
          </a:xfrm>
        </p:spPr>
        <p:txBody>
          <a:bodyPr numCol="2">
            <a:normAutofit/>
          </a:bodyPr>
          <a:lstStyle/>
          <a:p>
            <a:r>
              <a:rPr lang="en-US" dirty="0">
                <a:hlinkClick r:id="rId3"/>
              </a:rPr>
              <a:t>ESIP</a:t>
            </a:r>
            <a:endParaRPr lang="en-US" dirty="0">
              <a:effectLst/>
            </a:endParaRPr>
          </a:p>
          <a:p>
            <a:r>
              <a:rPr lang="en-US" dirty="0">
                <a:hlinkClick r:id="rId4"/>
              </a:rPr>
              <a:t>RDA</a:t>
            </a:r>
            <a:endParaRPr lang="en-US" dirty="0">
              <a:effectLst/>
            </a:endParaRPr>
          </a:p>
          <a:p>
            <a:r>
              <a:rPr lang="en-US" dirty="0" err="1">
                <a:hlinkClick r:id="rId5"/>
              </a:rPr>
              <a:t>EarthCube</a:t>
            </a:r>
            <a:endParaRPr lang="en-US" dirty="0">
              <a:effectLst/>
            </a:endParaRPr>
          </a:p>
          <a:p>
            <a:r>
              <a:rPr lang="en-US" dirty="0">
                <a:hlinkClick r:id="rId6"/>
              </a:rPr>
              <a:t>FAIR</a:t>
            </a:r>
            <a:endParaRPr lang="en-US" dirty="0">
              <a:effectLst/>
            </a:endParaRPr>
          </a:p>
          <a:p>
            <a:r>
              <a:rPr lang="en-US" dirty="0">
                <a:hlinkClick r:id="rId7"/>
              </a:rPr>
              <a:t>Ocean Best Practices</a:t>
            </a:r>
            <a:endParaRPr lang="en-US" dirty="0">
              <a:effectLst/>
            </a:endParaRPr>
          </a:p>
          <a:p>
            <a:r>
              <a:rPr lang="en-US" dirty="0" err="1">
                <a:hlinkClick r:id="rId8"/>
              </a:rPr>
              <a:t>DataONE</a:t>
            </a:r>
            <a:endParaRPr lang="en-US" dirty="0">
              <a:effectLst/>
            </a:endParaRPr>
          </a:p>
          <a:p>
            <a:r>
              <a:rPr lang="en-US" dirty="0">
                <a:hlinkClick r:id="rId9"/>
              </a:rPr>
              <a:t>IEDA</a:t>
            </a:r>
            <a:endParaRPr lang="en-US" dirty="0">
              <a:effectLst/>
            </a:endParaRPr>
          </a:p>
          <a:p>
            <a:r>
              <a:rPr lang="en-US" dirty="0">
                <a:hlinkClick r:id="rId10"/>
              </a:rPr>
              <a:t>Force11</a:t>
            </a:r>
            <a:endParaRPr lang="en-US" dirty="0">
              <a:effectLst/>
            </a:endParaRPr>
          </a:p>
          <a:p>
            <a:r>
              <a:rPr lang="en-US" dirty="0">
                <a:hlinkClick r:id="rId11"/>
              </a:rPr>
              <a:t>TDWG</a:t>
            </a:r>
            <a:endParaRPr lang="en-US" dirty="0"/>
          </a:p>
          <a:p>
            <a:r>
              <a:rPr lang="en-US" dirty="0"/>
              <a:t>And so on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ttps://www.rd-alliance.org/sites/all/themes/rdafour/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838" y="5164982"/>
            <a:ext cx="20764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www.esipfed.org/wp-content/uploads/2016/12/ESIP-final-logo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381" y="4069653"/>
            <a:ext cx="1757363" cy="8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ps://www.earthcube.org/sites/default/files/doc-repository/logo_earthcube_full_horizontal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98" y="1987592"/>
            <a:ext cx="2334638" cy="7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tps://www.oceanbestpractices.org/static/media/unesco-ioc-ocb-lockup-2x.8c4da179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62" y="2113621"/>
            <a:ext cx="2995826" cy="6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9" y="5379117"/>
            <a:ext cx="3115339" cy="743303"/>
          </a:xfrm>
          <a:prstGeom prst="rect">
            <a:avLst/>
          </a:prstGeom>
        </p:spPr>
      </p:pic>
      <p:pic>
        <p:nvPicPr>
          <p:cNvPr id="1038" name="Picture 14" descr="ttps://www.iedadata.org/wp-content/themes/IEDA/assets/img/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61" y="4124563"/>
            <a:ext cx="1781175" cy="70485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98" y="3082165"/>
            <a:ext cx="2832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7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44" y="374853"/>
            <a:ext cx="11087911" cy="1325563"/>
          </a:xfrm>
        </p:spPr>
        <p:txBody>
          <a:bodyPr/>
          <a:lstStyle/>
          <a:p>
            <a:r>
              <a:rPr lang="en-US"/>
              <a:t>An Opinion of </a:t>
            </a:r>
            <a:r>
              <a:rPr lang="en-US" dirty="0"/>
              <a:t>Two Cities: Science and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6154"/>
            <a:ext cx="10515600" cy="50570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Science focused:</a:t>
            </a:r>
          </a:p>
          <a:p>
            <a:pPr lvl="1" fontAlgn="base"/>
            <a:r>
              <a:rPr lang="en-US" dirty="0"/>
              <a:t>Repeatability, Replicability, Reproducibility</a:t>
            </a:r>
          </a:p>
          <a:p>
            <a:pPr lvl="1" fontAlgn="base"/>
            <a:r>
              <a:rPr lang="en-US" dirty="0"/>
              <a:t>FAIR principles</a:t>
            </a:r>
          </a:p>
          <a:p>
            <a:pPr lvl="1" fontAlgn="base"/>
            <a:r>
              <a:rPr lang="en-US" dirty="0"/>
              <a:t>Data centers/repositories</a:t>
            </a:r>
          </a:p>
          <a:p>
            <a:pPr lvl="1" fontAlgn="base"/>
            <a:r>
              <a:rPr lang="en-US" dirty="0"/>
              <a:t>Methods repository - Ocean Best Practices</a:t>
            </a:r>
          </a:p>
          <a:p>
            <a:r>
              <a:rPr lang="en-US" dirty="0"/>
              <a:t>Software focused:</a:t>
            </a:r>
          </a:p>
          <a:p>
            <a:pPr lvl="1"/>
            <a:r>
              <a:rPr lang="en-US" dirty="0"/>
              <a:t>Community decisions in oceanography</a:t>
            </a:r>
          </a:p>
          <a:p>
            <a:pPr lvl="1"/>
            <a:r>
              <a:rPr lang="en-US" dirty="0"/>
              <a:t>Data essentials</a:t>
            </a:r>
          </a:p>
          <a:p>
            <a:pPr lvl="1"/>
            <a:r>
              <a:rPr lang="en-US" dirty="0"/>
              <a:t>Working environment: package managers, virtualization</a:t>
            </a:r>
          </a:p>
          <a:p>
            <a:pPr lvl="1"/>
            <a:r>
              <a:rPr lang="en-US" dirty="0"/>
              <a:t>Online interactive notebooks: Binder</a:t>
            </a:r>
          </a:p>
          <a:p>
            <a:pPr lvl="1"/>
            <a:r>
              <a:rPr lang="en-US" dirty="0"/>
              <a:t>Version control: </a:t>
            </a:r>
            <a:r>
              <a:rPr lang="en-US" dirty="0" err="1"/>
              <a:t>git</a:t>
            </a:r>
            <a:r>
              <a:rPr lang="en-US" dirty="0"/>
              <a:t>,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Code readability: formatters</a:t>
            </a:r>
          </a:p>
          <a:p>
            <a:pPr lvl="1"/>
            <a:r>
              <a:rPr lang="en-US" dirty="0"/>
              <a:t>Code readability part 2: </a:t>
            </a:r>
            <a:r>
              <a:rPr lang="en-US" dirty="0" err="1"/>
              <a:t>docstrings</a:t>
            </a:r>
            <a:r>
              <a:rPr lang="en-US" dirty="0"/>
              <a:t>/comments, </a:t>
            </a:r>
            <a:r>
              <a:rPr lang="en-US" dirty="0" err="1"/>
              <a:t>autodocs</a:t>
            </a:r>
            <a:endParaRPr lang="en-US" dirty="0"/>
          </a:p>
          <a:p>
            <a:pPr lvl="1"/>
            <a:r>
              <a:rPr lang="en-US" dirty="0"/>
              <a:t>Variable names and standard vocabularies</a:t>
            </a:r>
          </a:p>
          <a:p>
            <a:pPr lvl="1"/>
            <a:r>
              <a:rPr lang="en-US" dirty="0"/>
              <a:t>Licensing code and data</a:t>
            </a:r>
          </a:p>
          <a:p>
            <a:pPr lvl="1"/>
            <a:r>
              <a:rPr lang="en-US" dirty="0"/>
              <a:t>DOIs for code and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5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Repeatability, Replicability, 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r>
              <a:rPr lang="en-US" b="1" dirty="0"/>
              <a:t>Repeatability</a:t>
            </a:r>
            <a:r>
              <a:rPr lang="en-US" dirty="0"/>
              <a:t>: Same team, same experimental setup</a:t>
            </a:r>
          </a:p>
          <a:p>
            <a:r>
              <a:rPr lang="en-US" b="1" dirty="0"/>
              <a:t>Replicability:</a:t>
            </a:r>
            <a:r>
              <a:rPr lang="en-US" dirty="0"/>
              <a:t> Different team, same experimental setup</a:t>
            </a:r>
          </a:p>
          <a:p>
            <a:r>
              <a:rPr lang="en-US" b="1" dirty="0"/>
              <a:t>Reproducibility:</a:t>
            </a:r>
            <a:r>
              <a:rPr lang="en-US" dirty="0"/>
              <a:t> Different team, different experimental setup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3551" y="6311900"/>
            <a:ext cx="9587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Plesser</a:t>
            </a:r>
            <a:r>
              <a:rPr lang="en-US" sz="1200" dirty="0"/>
              <a:t> HE (2018) Reproducibility vs. Replicability: A Brief History of a Confused Terminology. </a:t>
            </a:r>
            <a:r>
              <a:rPr lang="en-US" sz="1200" i="1" dirty="0"/>
              <a:t>Front. </a:t>
            </a:r>
            <a:r>
              <a:rPr lang="en-US" sz="1200" i="1" dirty="0" err="1"/>
              <a:t>Neuroinform</a:t>
            </a:r>
            <a:r>
              <a:rPr lang="en-US" sz="1200" dirty="0"/>
              <a:t>. 11:76.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n-US" sz="1200" dirty="0">
                <a:hlinkClick r:id="rId2"/>
              </a:rPr>
              <a:t>10.3389/fninf.2017.00076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838200" y="3789101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Methods reproducibility</a:t>
            </a:r>
            <a:r>
              <a:rPr lang="en-US" sz="2000" dirty="0"/>
              <a:t>: provide sufficient detail about procedures and data so that the same procedures could be exactly repeated.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Results reproducibility</a:t>
            </a:r>
            <a:r>
              <a:rPr lang="en-US" sz="2000" dirty="0"/>
              <a:t>: obtain the same results from an independent study with procedures as closely matched to the original study as possible.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Inferential reproducibility</a:t>
            </a:r>
            <a:r>
              <a:rPr lang="en-US" sz="2000" dirty="0"/>
              <a:t>: draw the same conclusions from either an independent replication of a study or a reanalysis of the original study.</a:t>
            </a:r>
          </a:p>
        </p:txBody>
      </p:sp>
    </p:spTree>
    <p:extLst>
      <p:ext uri="{BB962C8B-B14F-4D97-AF65-F5344CB8AC3E}">
        <p14:creationId xmlns:p14="http://schemas.microsoft.com/office/powerpoint/2010/main" val="1201405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data easier to use: </a:t>
            </a:r>
            <a:r>
              <a:rPr lang="en-US" b="1" dirty="0"/>
              <a:t>“</a:t>
            </a:r>
            <a:r>
              <a:rPr lang="en-US" dirty="0"/>
              <a:t>guidelines to improve the findability, accessibility, interoperability, and reuse of digital assets”</a:t>
            </a:r>
            <a:endParaRPr lang="en-US" b="1" dirty="0"/>
          </a:p>
          <a:p>
            <a:r>
              <a:rPr lang="en-US" b="1" dirty="0"/>
              <a:t>What does FAIR mean?</a:t>
            </a:r>
          </a:p>
          <a:p>
            <a:pPr lvl="1"/>
            <a:r>
              <a:rPr lang="en-US" b="1" dirty="0"/>
              <a:t>Findable</a:t>
            </a:r>
          </a:p>
          <a:p>
            <a:pPr lvl="1"/>
            <a:r>
              <a:rPr lang="en-US" b="1" dirty="0"/>
              <a:t>Accessible</a:t>
            </a:r>
          </a:p>
          <a:p>
            <a:pPr lvl="1"/>
            <a:r>
              <a:rPr lang="en-US" b="1" dirty="0"/>
              <a:t>Interoperable</a:t>
            </a:r>
          </a:p>
          <a:p>
            <a:pPr lvl="1"/>
            <a:r>
              <a:rPr lang="en-US" b="1" dirty="0"/>
              <a:t>Reusable</a:t>
            </a:r>
          </a:p>
          <a:p>
            <a:pPr lvl="1"/>
            <a:endParaRPr lang="en-US" b="1" dirty="0"/>
          </a:p>
          <a:p>
            <a:r>
              <a:rPr lang="en-US" dirty="0"/>
              <a:t>“Is your data FAIR?” vs “Does your data follow FAIR virtues?”</a:t>
            </a:r>
          </a:p>
          <a:p>
            <a:pPr lvl="1"/>
            <a:r>
              <a:rPr lang="en-US" dirty="0"/>
              <a:t>Absolutes versus relatives </a:t>
            </a:r>
            <a:r>
              <a:rPr lang="mr-IN" dirty="0"/>
              <a:t>–</a:t>
            </a:r>
            <a:r>
              <a:rPr lang="en-US" dirty="0"/>
              <a:t> start with the relatives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41" y="519907"/>
            <a:ext cx="2832100" cy="82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8212" y="6321854"/>
            <a:ext cx="3869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www.go-fair.org</a:t>
            </a:r>
            <a:r>
              <a:rPr lang="en-US" dirty="0">
                <a:hlinkClick r:id="rId3"/>
              </a:rPr>
              <a:t>/fair-principles/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7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Centers/Repositories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84720"/>
            <a:ext cx="1051560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Data centers</a:t>
            </a:r>
            <a:r>
              <a:rPr lang="en-US" dirty="0"/>
              <a:t> are paid to make your data available </a:t>
            </a:r>
            <a:r>
              <a:rPr lang="mr-IN" dirty="0"/>
              <a:t>–</a:t>
            </a:r>
            <a:r>
              <a:rPr lang="en-US" dirty="0"/>
              <a:t> talk to us!</a:t>
            </a:r>
          </a:p>
          <a:p>
            <a:pPr lvl="1"/>
            <a:r>
              <a:rPr lang="en-US" dirty="0"/>
              <a:t>(It’s also a requirement of your grant to submit your data)</a:t>
            </a:r>
          </a:p>
          <a:p>
            <a:r>
              <a:rPr lang="en-US" dirty="0"/>
              <a:t>Use our libraries to read our data holdings, or ask us to make them</a:t>
            </a:r>
          </a:p>
          <a:p>
            <a:pPr lvl="1"/>
            <a:r>
              <a:rPr lang="en-US" dirty="0">
                <a:hlinkClick r:id="rId3"/>
              </a:rPr>
              <a:t>CCHDO/hydro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robis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gliderpy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Feel free to contribute too!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194" name="Picture 2" descr="https://lh5.googleusercontent.com/6SyUqMg3Hyb8d8YuGXOtqrMtEq_MqqIDe-vnkfejtIszJuYIs2Yt-HLg2ebOdu5f7-7LxHnxYE3npa3PgdZfdwxDtaipsBVGtDmpCNmCxqscJxa0Sb9r8ONVKv3YWqHHGFMPXdLKDL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013" y="5105258"/>
            <a:ext cx="2961787" cy="148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oogleusercontent.com/0ZzOIeOetT2Q9bEl9krbsUQ4CkhApb3iWw0M1YfNqhIb8M2iEoHaZ5r6SKd2HyLrH0zcRwZohbNfsG2ZGcrHtbUTpVQn61I7dCcj3ZV_bwi946026Q8f0pX_nYJlpDMdZR5Ufmsp1B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55" y="5105257"/>
            <a:ext cx="1675749" cy="148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5.googleusercontent.com/qYovHrw2jcSlqHrzDgjBoAi0ojsGVmE5mw5lBMG1SMvcP6fPuUeEw3RhkyFp06ZOYtGgB-LW1NSxn1BEq5w9oEpkF8ykHAqYyYmsrKb3DR4qIbPuIt_GTLAiWmkjC7hgPPwZGtSHrg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47" y="5142327"/>
            <a:ext cx="1406753" cy="14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h6.googleusercontent.com/I_bSgnvf9ydOpPPJnJM2BXArqA5O2TH-xmPzJTwqXMxd7Qk3sKMuGbL46FDTlDyaCEgr1v5EvxaacWNpuQOH-D1K62ZTLPErebWOtXuDskZJY-oyGCXiHvm60MP_EuGq_IgK-QlO8q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4104228"/>
            <a:ext cx="31623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lh5.googleusercontent.com/UHBgjijlpuyGmGCAhTsrEcAAZrxKVLxVH0Q9oRyjMvcbokbWg9v4IsichW8zUwvNXckXzPzKRUXQuVdZbpfhrFGlvENCRsSZ-TsdGhxcRCNifybMMDXWwlnla-EDYS01RenjAuDGzCs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0" t="18067" r="26239" b="54767"/>
          <a:stretch/>
        </p:blipFill>
        <p:spPr bwMode="auto">
          <a:xfrm>
            <a:off x="310031" y="5105256"/>
            <a:ext cx="4018162" cy="14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tps://www.bodc.ac.uk/assets/img/bodc-logo-colour-whit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2" y="3942988"/>
            <a:ext cx="4379216" cy="1027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8206" name="Picture 14" descr="ttps://i1.wp.com/research.csiro.au/thehillslocalvoices/wp-content/uploads/sites/245/2017/06/CSIRO_Grad_R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48" y="3714698"/>
            <a:ext cx="1432735" cy="14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obis.org/images/logo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650"/>
          <a:stretch/>
        </p:blipFill>
        <p:spPr bwMode="auto">
          <a:xfrm>
            <a:off x="6236723" y="4083517"/>
            <a:ext cx="1840036" cy="69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89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of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Ocean Best Practices</a:t>
            </a:r>
            <a:endParaRPr lang="en-US" dirty="0"/>
          </a:p>
          <a:p>
            <a:pPr lvl="1"/>
            <a:r>
              <a:rPr lang="en-US" dirty="0"/>
              <a:t>DOIs for manuals and handbooks</a:t>
            </a:r>
          </a:p>
          <a:p>
            <a:pPr lvl="2"/>
            <a:r>
              <a:rPr lang="en-US" dirty="0"/>
              <a:t>How to do fieldwork, make models, etc.</a:t>
            </a:r>
          </a:p>
          <a:p>
            <a:pPr lvl="1"/>
            <a:r>
              <a:rPr lang="en-US" dirty="0"/>
              <a:t>UNESCO/IOC project</a:t>
            </a:r>
          </a:p>
          <a:p>
            <a:pPr lvl="1"/>
            <a:r>
              <a:rPr lang="en-US" dirty="0"/>
              <a:t>Internationally agreed upon methods</a:t>
            </a:r>
            <a:r>
              <a:rPr lang="mr-IN" dirty="0"/>
              <a:t>…</a:t>
            </a:r>
            <a:endParaRPr lang="en-US" dirty="0"/>
          </a:p>
          <a:p>
            <a:pPr lvl="2"/>
            <a:r>
              <a:rPr lang="mr-IN" dirty="0"/>
              <a:t>…</a:t>
            </a:r>
            <a:r>
              <a:rPr lang="en-US" dirty="0"/>
              <a:t>and publically submitted methods</a:t>
            </a:r>
          </a:p>
          <a:p>
            <a:r>
              <a:rPr lang="en-US" dirty="0">
                <a:hlinkClick r:id="rId3"/>
              </a:rPr>
              <a:t>protocols.io</a:t>
            </a:r>
            <a:endParaRPr lang="en-US" dirty="0"/>
          </a:p>
          <a:p>
            <a:pPr lvl="1"/>
            <a:r>
              <a:rPr lang="en-US" dirty="0"/>
              <a:t>A secure platform for developing and sharing reproducible methods.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8" descr="ttps://www.oceanbestpractices.org/static/media/unesco-ioc-ocb-lockup-2x.8c4da17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32" y="5362304"/>
            <a:ext cx="3920168" cy="81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tocols.io logo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46178"/>
            <a:ext cx="3521619" cy="69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4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11425</TotalTime>
  <Words>1681</Words>
  <Application>Microsoft Office PowerPoint</Application>
  <PresentationFormat>Widescreen</PresentationFormat>
  <Paragraphs>244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Mangal</vt:lpstr>
      <vt:lpstr>Roboto</vt:lpstr>
      <vt:lpstr>Office Theme</vt:lpstr>
      <vt:lpstr>Reproducible Science &amp; Data Management</vt:lpstr>
      <vt:lpstr>About me</vt:lpstr>
      <vt:lpstr>Quiz time!</vt:lpstr>
      <vt:lpstr>(Oceanography) Data Stewards Salad</vt:lpstr>
      <vt:lpstr>An Opinion of Two Cities: Science and Software</vt:lpstr>
      <vt:lpstr>Repeatability, Replicability, Reproducibility</vt:lpstr>
      <vt:lpstr>FAIR Principles</vt:lpstr>
      <vt:lpstr>Data Centers/Repositories</vt:lpstr>
      <vt:lpstr>Repositories of Methods</vt:lpstr>
      <vt:lpstr>Reproducible Software:  Opinionated Practices</vt:lpstr>
      <vt:lpstr>Why spend effort for reproducibility?</vt:lpstr>
      <vt:lpstr>Lets see what some people have said about software, data before:</vt:lpstr>
      <vt:lpstr>Community Decisions - Oceanography</vt:lpstr>
      <vt:lpstr>The essentials for data</vt:lpstr>
      <vt:lpstr>How do we standardize our coding practices?</vt:lpstr>
      <vt:lpstr>Working environments</vt:lpstr>
      <vt:lpstr>Platforms for running notebooks online</vt:lpstr>
      <vt:lpstr>Version Control: git, Github</vt:lpstr>
      <vt:lpstr>Code Formatting</vt:lpstr>
      <vt:lpstr>Code Readability part 2: comments and autodocs</vt:lpstr>
      <vt:lpstr>Licensing Code and Data</vt:lpstr>
      <vt:lpstr>DOIs for Fun and Profit: Pt. 1</vt:lpstr>
      <vt:lpstr>DOIs for Fun and Profit: Pt. 2</vt:lpstr>
      <vt:lpstr>Future– Executable paper</vt:lpstr>
      <vt:lpstr>PowerPoint Presentation</vt:lpstr>
      <vt:lpstr>Extra slides</vt:lpstr>
      <vt:lpstr>Code readability – variable names</vt:lpstr>
      <vt:lpstr>Advanced Software Engineering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science</dc:title>
  <dc:creator>Joseph Gum</dc:creator>
  <cp:lastModifiedBy>Mathew Biddle</cp:lastModifiedBy>
  <cp:revision>114</cp:revision>
  <cp:lastPrinted>2019-08-30T07:55:26Z</cp:lastPrinted>
  <dcterms:created xsi:type="dcterms:W3CDTF">2019-08-23T16:01:52Z</dcterms:created>
  <dcterms:modified xsi:type="dcterms:W3CDTF">2021-07-30T19:22:17Z</dcterms:modified>
</cp:coreProperties>
</file>